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sldIdLst>
    <p:sldId id="256" r:id="rId2"/>
    <p:sldId id="288" r:id="rId3"/>
    <p:sldId id="257" r:id="rId4"/>
    <p:sldId id="258" r:id="rId5"/>
    <p:sldId id="287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97" r:id="rId27"/>
    <p:sldId id="298" r:id="rId28"/>
    <p:sldId id="299" r:id="rId29"/>
    <p:sldId id="283" r:id="rId30"/>
    <p:sldId id="284" r:id="rId31"/>
    <p:sldId id="286" r:id="rId32"/>
    <p:sldId id="289" r:id="rId33"/>
    <p:sldId id="290" r:id="rId34"/>
    <p:sldId id="291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292" r:id="rId46"/>
    <p:sldId id="293" r:id="rId47"/>
    <p:sldId id="294" r:id="rId48"/>
    <p:sldId id="295" r:id="rId49"/>
    <p:sldId id="296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88" d="100"/>
          <a:sy n="8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F04185-0B9B-454E-A9D6-428AA4DE4288}" type="datetimeFigureOut">
              <a:rPr lang="ru-RU"/>
              <a:pPr/>
              <a:t>14.12.2016</a:t>
            </a:fld>
            <a:endParaRPr lang="ru-RU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89C8DF-CD46-40B9-85C5-4D44AF85F5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Паша ставит……</a:t>
            </a:r>
          </a:p>
          <a:p>
            <a:r>
              <a:rPr lang="ru-RU">
                <a:latin typeface="Arial" charset="0"/>
              </a:rPr>
              <a:t>Паша кладёт…..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0D16-2DA6-4292-B0D4-0844725551D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073D-5482-4D42-80A5-A927383E6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8573-C4F0-441D-9D81-3222564D1F35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FEBE-F325-4EC1-9B17-D4283A1F0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3FA0-5825-488B-95C4-09B7F9D41E78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5184-71E9-4267-99BA-F9508D44C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ECE5-3227-4FB3-919D-3A148C439927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C0809-A229-48C5-BA97-145BDDE27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5931-5B13-4B56-84C9-C89928CC38F4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64E0-E5CA-4B3F-8F58-5B1A0D393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C7EA-517E-4D50-9A83-F9D9EF8C4748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FDC7-DEB8-4E88-9224-BA6404080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3DD86-A0EF-4185-846A-F9F5BA743C9C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DDA3-7ECB-4F95-AFD3-9D5E8B88B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A258-7A99-482B-83BC-65A20C7D965F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0AE5-1C8F-41CF-B49B-4244F146B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C721-4157-4239-BB0F-B24A1FEA6FB9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24FE-50D0-4D78-B567-78B6CD02A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C579-DF68-499B-9A05-0ECE940B2493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95F9-5A44-4494-BD4B-2D1578F44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CD731-3B70-417E-923F-C48A3AEA2B87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F352-D28D-4BFE-85CB-840A72FEE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5E055F-52F5-4462-874F-2B47F8F77042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E71386-DBDC-4568-8BEF-B4FF84283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Ilya\Desktop\948218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8575"/>
            <a:ext cx="73088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2"/>
          <p:cNvSpPr>
            <a:spLocks noGrp="1"/>
          </p:cNvSpPr>
          <p:nvPr>
            <p:ph type="body" sz="half" idx="2"/>
          </p:nvPr>
        </p:nvSpPr>
        <p:spPr>
          <a:xfrm>
            <a:off x="0" y="333375"/>
            <a:ext cx="9467850" cy="237490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sz="7200" b="1" smtClean="0">
                <a:solidFill>
                  <a:srgbClr val="00B050"/>
                </a:solidFill>
              </a:rPr>
              <a:t>Есть звуки </a:t>
            </a:r>
            <a:r>
              <a:rPr lang="ru-RU" sz="7200" b="1" u="sng" smtClean="0">
                <a:solidFill>
                  <a:srgbClr val="00B050"/>
                </a:solidFill>
              </a:rPr>
              <a:t>твердые</a:t>
            </a:r>
            <a:r>
              <a:rPr lang="ru-RU" sz="7200" b="1" smtClean="0">
                <a:solidFill>
                  <a:srgbClr val="00B050"/>
                </a:solidFill>
              </a:rPr>
              <a:t>, а наоборот?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4005064"/>
            <a:ext cx="7344816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dirty="0">
                <a:solidFill>
                  <a:srgbClr val="FF0000"/>
                </a:solidFill>
              </a:rPr>
              <a:t>Твёрдые - </a:t>
            </a:r>
            <a:r>
              <a:rPr lang="ru-RU" sz="6000" dirty="0" smtClean="0">
                <a:solidFill>
                  <a:srgbClr val="FF0000"/>
                </a:solidFill>
              </a:rPr>
              <a:t>мягкие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-25400" y="-531813"/>
            <a:ext cx="9853613" cy="31734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Есть звуки </a:t>
            </a:r>
            <a:r>
              <a:rPr lang="ru-RU" sz="7200" b="1" u="sng" dirty="0" err="1" smtClean="0">
                <a:solidFill>
                  <a:schemeClr val="accent1">
                    <a:lumMod val="75000"/>
                  </a:schemeClr>
                </a:solidFill>
              </a:rPr>
              <a:t>глухие</a:t>
            </a:r>
            <a:r>
              <a:rPr lang="ru-RU" sz="7200" b="1" dirty="0" err="1" smtClean="0">
                <a:solidFill>
                  <a:schemeClr val="accent1">
                    <a:lumMod val="75000"/>
                  </a:schemeClr>
                </a:solidFill>
              </a:rPr>
              <a:t>,а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наоборот?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1072" y="4077072"/>
            <a:ext cx="8352928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600" dirty="0">
                <a:solidFill>
                  <a:srgbClr val="FF0000"/>
                </a:solidFill>
              </a:rPr>
              <a:t>глухие - звонкие</a:t>
            </a:r>
            <a:br>
              <a:rPr lang="ru-RU" sz="6600" dirty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0825" y="476250"/>
            <a:ext cx="8785225" cy="21637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chemeClr val="accent5">
                    <a:lumMod val="75000"/>
                  </a:schemeClr>
                </a:solidFill>
              </a:rPr>
              <a:t>Сколько звуков в слове </a:t>
            </a:r>
            <a:r>
              <a:rPr lang="ru-RU" sz="7200" b="1" u="sng" dirty="0">
                <a:solidFill>
                  <a:schemeClr val="accent5">
                    <a:lumMod val="75000"/>
                  </a:schemeClr>
                </a:solidFill>
              </a:rPr>
              <a:t>пух</a:t>
            </a:r>
            <a:r>
              <a:rPr lang="ru-RU" sz="7200" b="1" dirty="0">
                <a:solidFill>
                  <a:schemeClr val="accent5">
                    <a:lumMod val="75000"/>
                  </a:schemeClr>
                </a:solidFill>
              </a:rPr>
              <a:t>?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4221088"/>
            <a:ext cx="9144000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3 звука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sz="half" idx="2"/>
          </p:nvPr>
        </p:nvSpPr>
        <p:spPr>
          <a:xfrm>
            <a:off x="107950" y="765175"/>
            <a:ext cx="8891588" cy="2162175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sz="7200" smtClean="0">
                <a:solidFill>
                  <a:srgbClr val="7030A0"/>
                </a:solidFill>
              </a:rPr>
              <a:t>Сколько звуков в слове </a:t>
            </a:r>
            <a:r>
              <a:rPr lang="ru-RU" sz="7200" b="1" u="sng" smtClean="0">
                <a:solidFill>
                  <a:srgbClr val="7030A0"/>
                </a:solidFill>
              </a:rPr>
              <a:t>ёж</a:t>
            </a:r>
            <a:r>
              <a:rPr lang="ru-RU" sz="7200" smtClean="0">
                <a:solidFill>
                  <a:srgbClr val="7030A0"/>
                </a:solidFill>
              </a:rPr>
              <a:t>?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4077072"/>
            <a:ext cx="8525252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dirty="0">
                <a:solidFill>
                  <a:srgbClr val="FF0000"/>
                </a:solidFill>
              </a:rPr>
              <a:t>3 звука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388" y="620713"/>
            <a:ext cx="8856662" cy="21637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</a:rPr>
              <a:t>Есть гласные звуки </a:t>
            </a:r>
            <a:r>
              <a:rPr lang="ru-RU" sz="7200" b="1" u="sng" dirty="0">
                <a:solidFill>
                  <a:schemeClr val="accent4">
                    <a:lumMod val="50000"/>
                  </a:schemeClr>
                </a:solidFill>
              </a:rPr>
              <a:t>ударные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</a:rPr>
              <a:t>, а есть ...    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endParaRPr lang="ru-RU" sz="72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717032"/>
            <a:ext cx="9217024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dirty="0">
                <a:solidFill>
                  <a:srgbClr val="FF0000"/>
                </a:solidFill>
              </a:rPr>
              <a:t>ударные - безударные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Текст 2"/>
          <p:cNvSpPr>
            <a:spLocks noGrp="1"/>
          </p:cNvSpPr>
          <p:nvPr>
            <p:ph type="body" sz="half" idx="2"/>
          </p:nvPr>
        </p:nvSpPr>
        <p:spPr>
          <a:xfrm>
            <a:off x="0" y="1628775"/>
            <a:ext cx="8893175" cy="2163763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z="7200" smtClean="0">
                <a:solidFill>
                  <a:srgbClr val="00B050"/>
                </a:solidFill>
              </a:rPr>
              <a:t>Безударное «</a:t>
            </a:r>
            <a:r>
              <a:rPr lang="ru-RU" sz="7200" smtClean="0">
                <a:solidFill>
                  <a:srgbClr val="FF0000"/>
                </a:solidFill>
              </a:rPr>
              <a:t>О</a:t>
            </a:r>
            <a:r>
              <a:rPr lang="ru-RU" sz="7200" smtClean="0">
                <a:solidFill>
                  <a:srgbClr val="00B050"/>
                </a:solidFill>
              </a:rPr>
              <a:t>»  произносится как «</a:t>
            </a:r>
            <a:r>
              <a:rPr lang="ru-RU" sz="7200" smtClean="0">
                <a:solidFill>
                  <a:srgbClr val="FF0000"/>
                </a:solidFill>
              </a:rPr>
              <a:t>А</a:t>
            </a:r>
            <a:r>
              <a:rPr lang="ru-RU" sz="7200" smtClean="0">
                <a:solidFill>
                  <a:srgbClr val="00B050"/>
                </a:solidFill>
              </a:rPr>
              <a:t>».</a:t>
            </a:r>
          </a:p>
        </p:txBody>
      </p:sp>
      <p:pic>
        <p:nvPicPr>
          <p:cNvPr id="27650" name="Picture 2" descr="C:\Users\Ilya\Desktop\2017369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86050"/>
            <a:ext cx="3097212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Ilya\Desktop\У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1935">
            <a:off x="8074025" y="42497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Ilya\Desktop\Ж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55341">
            <a:off x="7065963" y="34734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Ilya\Desktop\104368382_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36905">
            <a:off x="7215188" y="5167313"/>
            <a:ext cx="8159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2"/>
          <p:cNvSpPr>
            <a:spLocks noGrp="1"/>
          </p:cNvSpPr>
          <p:nvPr>
            <p:ph type="body" sz="half" idx="2"/>
          </p:nvPr>
        </p:nvSpPr>
        <p:spPr>
          <a:xfrm>
            <a:off x="1428750" y="620713"/>
            <a:ext cx="1965325" cy="1295400"/>
          </a:xfrm>
        </p:spPr>
        <p:txBody>
          <a:bodyPr/>
          <a:lstStyle/>
          <a:p>
            <a:pPr marL="182563" indent="-182563" eaLnBrk="1" hangingPunct="1"/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5445224"/>
            <a:ext cx="7956376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>
                <a:effectLst/>
              </a:rPr>
              <a:t>М_л_дц</a:t>
            </a:r>
            <a:r>
              <a:rPr lang="ru-RU" dirty="0">
                <a:effectLst/>
              </a:rPr>
              <a:t>_    </a:t>
            </a:r>
            <a:r>
              <a:rPr lang="ru-RU" dirty="0" err="1">
                <a:effectLst/>
              </a:rPr>
              <a:t>р_б_т</a:t>
            </a:r>
            <a:r>
              <a:rPr lang="ru-RU" dirty="0">
                <a:effectLst/>
              </a:rPr>
              <a:t>_!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8675" name="Picture 2" descr="C:\Users\Ilya\Desktop\5f85d86dfa72c10d11a6c2cdf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73453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5508625" y="80963"/>
            <a:ext cx="3311525" cy="1908175"/>
          </a:xfrm>
          <a:prstGeom prst="cloudCallout">
            <a:avLst/>
          </a:prstGeom>
          <a:solidFill>
            <a:schemeClr val="bg2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27763" y="619125"/>
            <a:ext cx="3024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Arial Black" pitchFamily="34" charset="0"/>
              </a:rPr>
              <a:t>Молодцы ребята!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Ilya\Desktop\13854887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33363"/>
            <a:ext cx="4535488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C:\Users\Ilya\Desktop\35ab3765d4aad7a017a53997894dc5b9_i-3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575" y="233363"/>
            <a:ext cx="4491038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204913" y="5949950"/>
            <a:ext cx="3024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  <a:latin typeface="Trebuchet MS" pitchFamily="34" charset="0"/>
              </a:rPr>
              <a:t>МАЛИНА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5795963" y="5949950"/>
            <a:ext cx="3024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  <a:latin typeface="Trebuchet MS" pitchFamily="34" charset="0"/>
              </a:rPr>
              <a:t>КАЛИНА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Ilya\Desktop\64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146050"/>
            <a:ext cx="31781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C:\Users\Ilya\Desktop\64463_html_m7acfdd4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0" y="-315913"/>
            <a:ext cx="4032250" cy="403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Users\Ilya\Desktop\zahdno-sibrska-layka-vdmnniy-mislivec-nadyniy-kompanyon_30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350" y="3995738"/>
            <a:ext cx="32448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C:\Users\Ilya\Desktop\93440265_04a59e6bd286f0bec2fa2c27eae06f13_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716338"/>
            <a:ext cx="30607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7" y="2132856"/>
            <a:ext cx="9217024" cy="242334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dirty="0">
                <a:effectLst/>
              </a:rPr>
              <a:t>Звонкие согласные перед глухими нужно произносить как глухие</a:t>
            </a:r>
            <a:r>
              <a:rPr lang="ru-RU" sz="7200" dirty="0" smtClean="0">
                <a:effectLst/>
              </a:rPr>
              <a:t>:</a:t>
            </a:r>
            <a:endParaRPr lang="ru-RU" sz="7200" dirty="0"/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187325" y="4578350"/>
            <a:ext cx="8929688" cy="23050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коро</a:t>
            </a:r>
            <a:r>
              <a:rPr lang="ru-RU" sz="4800" b="1" i="1" u="sng" smtClean="0">
                <a:solidFill>
                  <a:srgbClr val="FF0000"/>
                </a:solidFill>
              </a:rPr>
              <a:t>п</a:t>
            </a:r>
            <a:r>
              <a:rPr lang="ru-RU" sz="4800" b="1" smtClean="0">
                <a:solidFill>
                  <a:srgbClr val="FF0000"/>
                </a:solidFill>
              </a:rPr>
              <a:t>ка, подру</a:t>
            </a:r>
            <a:r>
              <a:rPr lang="ru-RU" sz="4800" b="1" i="1" u="sng" smtClean="0">
                <a:solidFill>
                  <a:srgbClr val="FF0000"/>
                </a:solidFill>
              </a:rPr>
              <a:t>ш</a:t>
            </a:r>
            <a:r>
              <a:rPr lang="ru-RU" sz="4800" b="1" smtClean="0">
                <a:solidFill>
                  <a:srgbClr val="FF0000"/>
                </a:solidFill>
              </a:rPr>
              <a:t>ка, сапо</a:t>
            </a:r>
            <a:r>
              <a:rPr lang="ru-RU" sz="4800" b="1" i="1" u="sng" smtClean="0">
                <a:solidFill>
                  <a:srgbClr val="FF0000"/>
                </a:solidFill>
              </a:rPr>
              <a:t>ш</a:t>
            </a:r>
            <a:r>
              <a:rPr lang="ru-RU" sz="4800" b="1" smtClean="0">
                <a:solidFill>
                  <a:srgbClr val="FF0000"/>
                </a:solidFill>
              </a:rPr>
              <a:t>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36912" y="2060848"/>
            <a:ext cx="12601400" cy="242334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/>
              </a:rPr>
              <a:t>                      </a:t>
            </a:r>
            <a:r>
              <a:rPr lang="ru-RU" sz="5400" dirty="0" smtClean="0">
                <a:solidFill>
                  <a:srgbClr val="FF0000"/>
                </a:solidFill>
                <a:effectLst/>
              </a:rPr>
              <a:t>Говорим </a:t>
            </a:r>
            <a:r>
              <a:rPr lang="ru-RU" sz="5400" dirty="0">
                <a:solidFill>
                  <a:srgbClr val="FF0000"/>
                </a:solidFill>
                <a:effectLst/>
              </a:rPr>
              <a:t>всегда красиво,</a:t>
            </a:r>
            <a:br>
              <a:rPr lang="ru-RU" sz="5400" dirty="0">
                <a:solidFill>
                  <a:srgbClr val="FF0000"/>
                </a:solidFill>
                <a:effectLst/>
              </a:rPr>
            </a:br>
            <a:r>
              <a:rPr lang="ru-RU" sz="5400" dirty="0">
                <a:solidFill>
                  <a:srgbClr val="FF0000"/>
                </a:solidFill>
                <a:effectLst/>
              </a:rPr>
              <a:t>                   </a:t>
            </a:r>
            <a:r>
              <a:rPr lang="ru-RU" sz="5400" dirty="0" smtClean="0">
                <a:solidFill>
                  <a:srgbClr val="FF0000"/>
                </a:solidFill>
                <a:effectLst/>
              </a:rPr>
              <a:t>   Смело </a:t>
            </a:r>
            <a:r>
              <a:rPr lang="ru-RU" sz="5400" dirty="0">
                <a:solidFill>
                  <a:srgbClr val="FF0000"/>
                </a:solidFill>
                <a:effectLst/>
              </a:rPr>
              <a:t>и неторопливо!</a:t>
            </a:r>
            <a:br>
              <a:rPr lang="ru-RU" sz="5400" dirty="0">
                <a:solidFill>
                  <a:srgbClr val="FF0000"/>
                </a:solidFill>
                <a:effectLst/>
              </a:rPr>
            </a:br>
            <a:r>
              <a:rPr lang="ru-RU" sz="5400" dirty="0">
                <a:solidFill>
                  <a:srgbClr val="FF0000"/>
                </a:solidFill>
                <a:effectLst/>
              </a:rPr>
              <a:t>                      Ясно, чётко говорим,</a:t>
            </a:r>
            <a:br>
              <a:rPr lang="ru-RU" sz="5400" dirty="0">
                <a:solidFill>
                  <a:srgbClr val="FF0000"/>
                </a:solidFill>
                <a:effectLst/>
              </a:rPr>
            </a:br>
            <a:r>
              <a:rPr lang="ru-RU" sz="5400" dirty="0">
                <a:solidFill>
                  <a:srgbClr val="FF0000"/>
                </a:solidFill>
                <a:effectLst/>
              </a:rPr>
              <a:t>                      Потому что не спешим!</a:t>
            </a:r>
            <a:br>
              <a:rPr lang="ru-RU" sz="5400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Ilya\Desktop\22245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905250"/>
            <a:ext cx="5715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784976" cy="242334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600" dirty="0">
                <a:effectLst/>
              </a:rPr>
              <a:t>Звонкие согласные на конце слов нужно произносить как глухие:</a:t>
            </a:r>
            <a:br>
              <a:rPr lang="ru-RU" sz="6600" dirty="0">
                <a:effectLst/>
              </a:rPr>
            </a:br>
            <a:endParaRPr lang="ru-RU" sz="6600" dirty="0"/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>
          <a:xfrm>
            <a:off x="214313" y="4941888"/>
            <a:ext cx="8929687" cy="1295400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FF0000"/>
                </a:solidFill>
              </a:rPr>
              <a:t>гри</a:t>
            </a:r>
            <a:r>
              <a:rPr lang="ru-RU" sz="7200" b="1" i="1" u="sng" smtClean="0">
                <a:solidFill>
                  <a:srgbClr val="FF0000"/>
                </a:solidFill>
              </a:rPr>
              <a:t>б</a:t>
            </a:r>
            <a:r>
              <a:rPr lang="ru-RU" sz="7200" b="1" smtClean="0">
                <a:solidFill>
                  <a:srgbClr val="FF0000"/>
                </a:solidFill>
              </a:rPr>
              <a:t>, но</a:t>
            </a:r>
            <a:r>
              <a:rPr lang="ru-RU" sz="7200" b="1" i="1" u="sng" smtClean="0">
                <a:solidFill>
                  <a:srgbClr val="FF0000"/>
                </a:solidFill>
              </a:rPr>
              <a:t>ж</a:t>
            </a:r>
            <a:r>
              <a:rPr lang="ru-RU" sz="7200" b="1" smtClean="0">
                <a:solidFill>
                  <a:srgbClr val="FF0000"/>
                </a:solidFill>
              </a:rPr>
              <a:t>, зу</a:t>
            </a:r>
            <a:r>
              <a:rPr lang="ru-RU" sz="7200" b="1" i="1" u="sng" smtClean="0">
                <a:solidFill>
                  <a:srgbClr val="FF0000"/>
                </a:solidFill>
              </a:rPr>
              <a:t>б</a:t>
            </a:r>
            <a:r>
              <a:rPr lang="ru-RU" sz="7200" b="1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ru-RU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C:\Users\Ilya\Desktop\14531234642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350"/>
            <a:ext cx="5616575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36912" y="2060848"/>
            <a:ext cx="12601400" cy="242334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/>
              </a:rPr>
              <a:t>                      </a:t>
            </a:r>
            <a:r>
              <a:rPr lang="ru-RU" sz="5400" dirty="0" smtClean="0">
                <a:solidFill>
                  <a:srgbClr val="FF0000"/>
                </a:solidFill>
                <a:effectLst/>
              </a:rPr>
              <a:t>Говорим </a:t>
            </a:r>
            <a:r>
              <a:rPr lang="ru-RU" sz="5400" dirty="0">
                <a:solidFill>
                  <a:srgbClr val="FF0000"/>
                </a:solidFill>
                <a:effectLst/>
              </a:rPr>
              <a:t>всегда красиво,</a:t>
            </a:r>
            <a:br>
              <a:rPr lang="ru-RU" sz="5400" dirty="0">
                <a:solidFill>
                  <a:srgbClr val="FF0000"/>
                </a:solidFill>
                <a:effectLst/>
              </a:rPr>
            </a:br>
            <a:r>
              <a:rPr lang="ru-RU" sz="5400" dirty="0">
                <a:solidFill>
                  <a:srgbClr val="FF0000"/>
                </a:solidFill>
                <a:effectLst/>
              </a:rPr>
              <a:t>                   </a:t>
            </a:r>
            <a:r>
              <a:rPr lang="ru-RU" sz="5400" dirty="0" smtClean="0">
                <a:solidFill>
                  <a:srgbClr val="FF0000"/>
                </a:solidFill>
                <a:effectLst/>
              </a:rPr>
              <a:t>   Смело </a:t>
            </a:r>
            <a:r>
              <a:rPr lang="ru-RU" sz="5400" dirty="0">
                <a:solidFill>
                  <a:srgbClr val="FF0000"/>
                </a:solidFill>
                <a:effectLst/>
              </a:rPr>
              <a:t>и неторопливо!</a:t>
            </a:r>
            <a:br>
              <a:rPr lang="ru-RU" sz="5400" dirty="0">
                <a:solidFill>
                  <a:srgbClr val="FF0000"/>
                </a:solidFill>
                <a:effectLst/>
              </a:rPr>
            </a:br>
            <a:r>
              <a:rPr lang="ru-RU" sz="5400" dirty="0">
                <a:solidFill>
                  <a:srgbClr val="FF0000"/>
                </a:solidFill>
                <a:effectLst/>
              </a:rPr>
              <a:t>                      Ясно, чётко говорим,</a:t>
            </a:r>
            <a:br>
              <a:rPr lang="ru-RU" sz="5400" dirty="0">
                <a:solidFill>
                  <a:srgbClr val="FF0000"/>
                </a:solidFill>
                <a:effectLst/>
              </a:rPr>
            </a:br>
            <a:r>
              <a:rPr lang="ru-RU" sz="5400" dirty="0">
                <a:solidFill>
                  <a:srgbClr val="FF0000"/>
                </a:solidFill>
                <a:effectLst/>
              </a:rPr>
              <a:t>                      Потому что не спешим!</a:t>
            </a:r>
            <a:br>
              <a:rPr lang="ru-RU" sz="5400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 descr="C:\Users\Ilya\Desktop\22245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905250"/>
            <a:ext cx="5715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9145016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dirty="0" smtClean="0">
                <a:solidFill>
                  <a:srgbClr val="FF0000"/>
                </a:solidFill>
                <a:effectLst/>
              </a:rPr>
              <a:t>Вишня</a:t>
            </a:r>
            <a:r>
              <a:rPr lang="ru-RU" sz="7200" dirty="0">
                <a:solidFill>
                  <a:srgbClr val="FF0000"/>
                </a:solidFill>
                <a:effectLst/>
              </a:rPr>
              <a:t>, </a:t>
            </a:r>
            <a:r>
              <a:rPr lang="ru-RU" sz="7200" dirty="0">
                <a:solidFill>
                  <a:srgbClr val="002060"/>
                </a:solidFill>
                <a:effectLst/>
              </a:rPr>
              <a:t>шкаф, </a:t>
            </a:r>
            <a:r>
              <a:rPr lang="ru-RU" sz="7200" dirty="0">
                <a:solidFill>
                  <a:srgbClr val="00B050"/>
                </a:solidFill>
                <a:effectLst/>
              </a:rPr>
              <a:t>шашки, </a:t>
            </a:r>
            <a:r>
              <a:rPr lang="ru-RU" sz="7200" dirty="0">
                <a:solidFill>
                  <a:srgbClr val="FFC000"/>
                </a:solidFill>
                <a:effectLst/>
              </a:rPr>
              <a:t>подушка, </a:t>
            </a:r>
            <a:r>
              <a:rPr lang="ru-RU" sz="7200" dirty="0">
                <a:solidFill>
                  <a:schemeClr val="accent6">
                    <a:lumMod val="75000"/>
                  </a:schemeClr>
                </a:solidFill>
                <a:effectLst/>
              </a:rPr>
              <a:t>рубашка, </a:t>
            </a:r>
            <a:r>
              <a:rPr lang="ru-RU" sz="7200" dirty="0">
                <a:solidFill>
                  <a:srgbClr val="00B0F0"/>
                </a:solidFill>
                <a:effectLst/>
              </a:rPr>
              <a:t>каша, 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  <a:effectLst/>
              </a:rPr>
              <a:t>шампунь, </a:t>
            </a:r>
            <a:r>
              <a:rPr lang="ru-RU" sz="7200" dirty="0">
                <a:solidFill>
                  <a:srgbClr val="7030A0"/>
                </a:solidFill>
                <a:effectLst/>
              </a:rPr>
              <a:t>лепёшка.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543" y="223930"/>
            <a:ext cx="5497206" cy="57509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600" dirty="0">
                <a:solidFill>
                  <a:srgbClr val="FF0000"/>
                </a:solidFill>
                <a:effectLst/>
              </a:rPr>
              <a:t>Короткие предложения нужно говорить на выдохе, слитно.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C:\Users\Ilya\Desktop\104368382_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46514">
            <a:off x="7359650" y="4918075"/>
            <a:ext cx="1016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Ilya\Desktop\Ж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275" y="5572125"/>
            <a:ext cx="10810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:\Users\Ilya\Desktop\У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2264">
            <a:off x="2578100" y="50561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C:\Users\Ilya\Desktop\silver-effect-letters-alphabet-letter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381167">
            <a:off x="1090613" y="5694363"/>
            <a:ext cx="67786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50825" y="2420938"/>
            <a:ext cx="842486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000"/>
              <a:t>Паша ставит…</a:t>
            </a:r>
          </a:p>
          <a:p>
            <a:pPr>
              <a:spcBef>
                <a:spcPct val="30000"/>
              </a:spcBef>
            </a:pPr>
            <a:r>
              <a:rPr lang="ru-RU" sz="4000"/>
              <a:t>Паша кладёт…..</a:t>
            </a:r>
          </a:p>
          <a:p>
            <a:pPr>
              <a:spcBef>
                <a:spcPct val="30000"/>
              </a:spcBef>
            </a:pPr>
            <a:r>
              <a:rPr lang="ru-RU" sz="4000"/>
              <a:t>Паша вешает….</a:t>
            </a:r>
          </a:p>
          <a:p>
            <a:pPr>
              <a:spcBef>
                <a:spcPct val="30000"/>
              </a:spcBef>
            </a:pPr>
            <a:r>
              <a:rPr lang="ru-RU" sz="4000"/>
              <a:t>Паша кушает…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568952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600" dirty="0">
                <a:solidFill>
                  <a:srgbClr val="FF0000"/>
                </a:solidFill>
                <a:effectLst/>
              </a:rPr>
              <a:t>Темп речи бывает </a:t>
            </a:r>
            <a:r>
              <a:rPr lang="ru-RU" sz="6600" dirty="0">
                <a:solidFill>
                  <a:schemeClr val="accent1">
                    <a:lumMod val="75000"/>
                  </a:schemeClr>
                </a:solidFill>
                <a:effectLst/>
              </a:rPr>
              <a:t>медленным</a:t>
            </a:r>
            <a:r>
              <a:rPr lang="ru-RU" sz="6600" dirty="0">
                <a:solidFill>
                  <a:srgbClr val="FF0000"/>
                </a:solidFill>
                <a:effectLst/>
              </a:rPr>
              <a:t>, </a:t>
            </a:r>
            <a:r>
              <a:rPr lang="ru-RU" sz="6600" dirty="0">
                <a:solidFill>
                  <a:srgbClr val="00B050"/>
                </a:solidFill>
                <a:effectLst/>
              </a:rPr>
              <a:t>нормальным</a:t>
            </a:r>
            <a:r>
              <a:rPr lang="ru-RU" sz="6600" dirty="0">
                <a:solidFill>
                  <a:srgbClr val="FF0000"/>
                </a:solidFill>
                <a:effectLst/>
              </a:rPr>
              <a:t>, 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effectLst/>
              </a:rPr>
              <a:t>быстрым</a:t>
            </a:r>
            <a:r>
              <a:rPr lang="ru-RU" sz="6600" dirty="0">
                <a:solidFill>
                  <a:srgbClr val="FF0000"/>
                </a:solidFill>
                <a:effectLst/>
              </a:rPr>
              <a:t>.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C:\Users\Ilya\Desktop\0_8f560_3cd53bd5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5138" y="2708275"/>
            <a:ext cx="23050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19" y="1124744"/>
            <a:ext cx="8964488" cy="242334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А теперь говорим вместе с учителем,  изменяя темп речи: сначала </a:t>
            </a:r>
            <a:r>
              <a:rPr lang="ru-RU" dirty="0">
                <a:solidFill>
                  <a:srgbClr val="00B050"/>
                </a:solidFill>
                <a:effectLst/>
              </a:rPr>
              <a:t>медленно,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 потом </a:t>
            </a:r>
            <a:r>
              <a:rPr lang="ru-RU" dirty="0">
                <a:solidFill>
                  <a:srgbClr val="FF0000"/>
                </a:solidFill>
                <a:effectLst/>
              </a:rPr>
              <a:t>быстро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0" y="2771775"/>
            <a:ext cx="9144000" cy="4103688"/>
          </a:xfrm>
        </p:spPr>
        <p:txBody>
          <a:bodyPr/>
          <a:lstStyle/>
          <a:p>
            <a:pPr algn="l" eaLnBrk="1" hangingPunct="1"/>
            <a:r>
              <a:rPr lang="ru-RU" sz="3200" smtClean="0"/>
              <a:t>Открываем календарь,               </a:t>
            </a:r>
            <a:r>
              <a:rPr lang="ru-RU" sz="3200" b="1" smtClean="0">
                <a:solidFill>
                  <a:srgbClr val="00B050"/>
                </a:solidFill>
              </a:rPr>
              <a:t>медленно</a:t>
            </a:r>
          </a:p>
          <a:p>
            <a:pPr algn="l" eaLnBrk="1" hangingPunct="1"/>
            <a:r>
              <a:rPr lang="ru-RU" sz="3200" smtClean="0"/>
              <a:t>Начинается декабрь.</a:t>
            </a:r>
          </a:p>
          <a:p>
            <a:pPr algn="l" eaLnBrk="1" hangingPunct="1"/>
            <a:endParaRPr lang="ru-RU" sz="3200" smtClean="0"/>
          </a:p>
          <a:p>
            <a:pPr algn="l" eaLnBrk="1" hangingPunct="1"/>
            <a:r>
              <a:rPr lang="ru-RU" sz="3200" smtClean="0"/>
              <a:t>В декабре, в декабре                   </a:t>
            </a:r>
            <a:r>
              <a:rPr lang="ru-RU" sz="3200" b="1" smtClean="0">
                <a:solidFill>
                  <a:srgbClr val="FF0000"/>
                </a:solidFill>
              </a:rPr>
              <a:t>быстро</a:t>
            </a:r>
          </a:p>
          <a:p>
            <a:pPr algn="l" eaLnBrk="1" hangingPunct="1"/>
            <a:r>
              <a:rPr lang="ru-RU" sz="3200" smtClean="0"/>
              <a:t>Все деревья в серебре.</a:t>
            </a:r>
          </a:p>
          <a:p>
            <a:pPr algn="l" eaLnBrk="1" hangingPunct="1"/>
            <a:endParaRPr 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Текст 2"/>
          <p:cNvSpPr>
            <a:spLocks noGrp="1"/>
          </p:cNvSpPr>
          <p:nvPr>
            <p:ph type="body" idx="1"/>
          </p:nvPr>
        </p:nvSpPr>
        <p:spPr>
          <a:xfrm>
            <a:off x="3175" y="115888"/>
            <a:ext cx="9032875" cy="6481762"/>
          </a:xfrm>
        </p:spPr>
        <p:txBody>
          <a:bodyPr/>
          <a:lstStyle/>
          <a:p>
            <a:pPr algn="l" eaLnBrk="1" hangingPunct="1"/>
            <a:r>
              <a:rPr lang="ru-RU" sz="3200" smtClean="0"/>
              <a:t>Открываем календарь,           </a:t>
            </a:r>
            <a:r>
              <a:rPr lang="ru-RU" sz="3200" b="1" smtClean="0">
                <a:solidFill>
                  <a:srgbClr val="00B050"/>
                </a:solidFill>
              </a:rPr>
              <a:t>медленно</a:t>
            </a:r>
          </a:p>
          <a:p>
            <a:pPr algn="l" eaLnBrk="1" hangingPunct="1"/>
            <a:r>
              <a:rPr lang="ru-RU" sz="3200" smtClean="0"/>
              <a:t>Начинается январь.</a:t>
            </a:r>
          </a:p>
          <a:p>
            <a:pPr algn="l" eaLnBrk="1" hangingPunct="1"/>
            <a:endParaRPr lang="ru-RU" sz="3200" smtClean="0"/>
          </a:p>
          <a:p>
            <a:pPr algn="l" eaLnBrk="1" hangingPunct="1"/>
            <a:r>
              <a:rPr lang="ru-RU" sz="3200" smtClean="0"/>
              <a:t>В январе, в январе                  </a:t>
            </a:r>
            <a:r>
              <a:rPr lang="ru-RU" sz="3200" b="1" smtClean="0">
                <a:solidFill>
                  <a:srgbClr val="FF0000"/>
                </a:solidFill>
              </a:rPr>
              <a:t>быстро</a:t>
            </a:r>
          </a:p>
          <a:p>
            <a:pPr algn="l" eaLnBrk="1" hangingPunct="1"/>
            <a:r>
              <a:rPr lang="ru-RU" sz="3200" smtClean="0"/>
              <a:t>Много снегу на дворе.</a:t>
            </a:r>
          </a:p>
          <a:p>
            <a:pPr algn="l" eaLnBrk="1" hangingPunct="1"/>
            <a:endParaRPr lang="ru-RU" smtClean="0"/>
          </a:p>
        </p:txBody>
      </p:sp>
      <p:pic>
        <p:nvPicPr>
          <p:cNvPr id="39938" name="Picture 2" descr="C:\Users\Ilya\Desktop\0_8f560_3cd53bd5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513" y="2982913"/>
            <a:ext cx="2376487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0" y="1052736"/>
            <a:ext cx="9143999" cy="242334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/>
              </a:rPr>
              <a:t>Каждый из вас прочитает скороговорку. Кто быстрее?</a:t>
            </a:r>
            <a:br>
              <a:rPr lang="ru-RU" sz="540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962" name="Текст 2"/>
          <p:cNvSpPr>
            <a:spLocks noGrp="1"/>
          </p:cNvSpPr>
          <p:nvPr>
            <p:ph type="body" idx="1"/>
          </p:nvPr>
        </p:nvSpPr>
        <p:spPr>
          <a:xfrm>
            <a:off x="0" y="3068638"/>
            <a:ext cx="9144000" cy="83502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Береги нос в большой мороз.</a:t>
            </a:r>
          </a:p>
          <a:p>
            <a:pPr algn="ctr" eaLnBrk="1" hangingPunct="1"/>
            <a:endParaRPr lang="ru-RU" sz="3200" b="1" smtClean="0">
              <a:solidFill>
                <a:srgbClr val="FF0000"/>
              </a:solidFill>
            </a:endParaRPr>
          </a:p>
        </p:txBody>
      </p:sp>
      <p:pic>
        <p:nvPicPr>
          <p:cNvPr id="40963" name="Picture 2" descr="C:\Users\Ilya\Desktop\29 Береги нос в большой мороз Kim Nastya 9let Ross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57650"/>
            <a:ext cx="3960812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dirty="0">
                <a:solidFill>
                  <a:srgbClr val="FF0000"/>
                </a:solidFill>
                <a:effectLst/>
              </a:rPr>
              <a:t>Согласные  В, Д, Л   не …, но ….    </a:t>
            </a:r>
            <a:r>
              <a:rPr lang="ru-RU" sz="6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6000" dirty="0" smtClean="0">
                <a:solidFill>
                  <a:srgbClr val="FF0000"/>
                </a:solidFill>
                <a:effectLst/>
              </a:rPr>
            </a:br>
            <a:r>
              <a:rPr lang="ru-RU" sz="6000" dirty="0" smtClean="0">
                <a:solidFill>
                  <a:srgbClr val="FF0000"/>
                </a:solidFill>
                <a:effectLst/>
              </a:rPr>
              <a:t>(</a:t>
            </a:r>
            <a:r>
              <a:rPr lang="ru-RU" sz="6000" dirty="0">
                <a:solidFill>
                  <a:srgbClr val="FF0000"/>
                </a:solidFill>
                <a:effectLst/>
              </a:rPr>
              <a:t>пишутся, произносятся)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1986" name="Picture 2" descr="C:\Users\Ilya\Desktop\2017369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3488"/>
            <a:ext cx="24415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sz="quarter" idx="13"/>
          </p:nvPr>
        </p:nvSpPr>
        <p:spPr>
          <a:xfrm>
            <a:off x="31750" y="15875"/>
            <a:ext cx="9112250" cy="5284788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Чёрные сестрицы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Рассыпались по странице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Встанут в ряд  - заговорят.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>
                <a:solidFill>
                  <a:srgbClr val="00B050"/>
                </a:solidFill>
                <a:effectLst/>
              </a:rPr>
              <a:t>То дождь проливной, </a:t>
            </a:r>
            <a:br>
              <a:rPr lang="ru-RU" sz="4800" dirty="0">
                <a:solidFill>
                  <a:srgbClr val="00B050"/>
                </a:solidFill>
                <a:effectLst/>
              </a:rPr>
            </a:br>
            <a:r>
              <a:rPr lang="ru-RU" sz="4800" dirty="0">
                <a:solidFill>
                  <a:srgbClr val="00B050"/>
                </a:solidFill>
                <a:effectLst/>
              </a:rPr>
              <a:t>То слякоть ужасная</a:t>
            </a:r>
            <a:br>
              <a:rPr lang="ru-RU" sz="4800" dirty="0">
                <a:solidFill>
                  <a:srgbClr val="00B050"/>
                </a:solidFill>
                <a:effectLst/>
              </a:rPr>
            </a:br>
            <a:r>
              <a:rPr lang="ru-RU" sz="4800" dirty="0">
                <a:solidFill>
                  <a:srgbClr val="00B050"/>
                </a:solidFill>
                <a:effectLst/>
              </a:rPr>
              <a:t>Всем надоела погода </a:t>
            </a:r>
            <a:r>
              <a:rPr lang="ru-RU" dirty="0">
                <a:effectLst/>
              </a:rPr>
              <a:t>….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3010" name="Picture 2" descr="C:\Users\Ilya\Desktop\img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2288"/>
            <a:ext cx="444817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76825" y="3068638"/>
            <a:ext cx="3598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rebuchet MS" pitchFamily="34" charset="0"/>
              </a:rPr>
              <a:t>Ненастная.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>
                <a:solidFill>
                  <a:schemeClr val="accent3">
                    <a:lumMod val="50000"/>
                  </a:schemeClr>
                </a:solidFill>
                <a:effectLst/>
              </a:rPr>
              <a:t>Когда посадишь деревца</a:t>
            </a:r>
            <a:br>
              <a:rPr lang="ru-RU" sz="5400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5400" dirty="0">
                <a:solidFill>
                  <a:schemeClr val="accent3">
                    <a:lumMod val="50000"/>
                  </a:schemeClr>
                </a:solidFill>
                <a:effectLst/>
              </a:rPr>
              <a:t>Забьются радостно ….</a:t>
            </a:r>
            <a:br>
              <a:rPr lang="ru-RU" sz="5400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4034" name="Picture 2" descr="C:\Users\Ilya\Desktop\14906269-gelukkige-jonge-geitjes-is-het-planten-van-kleine-planten-cartoon-963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2133600"/>
            <a:ext cx="428625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19700" y="2276475"/>
            <a:ext cx="3384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rebuchet MS" pitchFamily="34" charset="0"/>
              </a:rPr>
              <a:t>Сердца.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>
                <a:solidFill>
                  <a:srgbClr val="FFC000"/>
                </a:solidFill>
                <a:effectLst/>
              </a:rPr>
              <a:t>Утром к нам в оконце</a:t>
            </a:r>
            <a:br>
              <a:rPr lang="ru-RU" sz="4800" dirty="0">
                <a:solidFill>
                  <a:srgbClr val="FFC000"/>
                </a:solidFill>
                <a:effectLst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</a:rPr>
              <a:t>заглянуло </a:t>
            </a:r>
            <a:r>
              <a:rPr lang="ru-RU" sz="4800" dirty="0">
                <a:solidFill>
                  <a:srgbClr val="FFC000"/>
                </a:solidFill>
                <a:effectLst/>
              </a:rPr>
              <a:t>….</a:t>
            </a:r>
            <a:br>
              <a:rPr lang="ru-RU" sz="4800" dirty="0">
                <a:solidFill>
                  <a:srgbClr val="FFC000"/>
                </a:solidFill>
                <a:effectLst/>
              </a:rPr>
            </a:br>
            <a:r>
              <a:rPr lang="ru-RU" dirty="0">
                <a:solidFill>
                  <a:srgbClr val="FFC000"/>
                </a:solidFill>
                <a:effectLst/>
              </a:rPr>
              <a:t> </a:t>
            </a:r>
            <a:br>
              <a:rPr lang="ru-RU" dirty="0">
                <a:solidFill>
                  <a:srgbClr val="FFC000"/>
                </a:solidFill>
                <a:effectLst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5058" name="Picture 2" descr="C:\Users\Ilya\Desktop\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2060575"/>
            <a:ext cx="462915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30241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rebuchet MS" pitchFamily="34" charset="0"/>
              </a:rPr>
              <a:t>Солнце.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513513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mtClean="0">
                <a:solidFill>
                  <a:srgbClr val="7030A0"/>
                </a:solidFill>
                <a:effectLst/>
              </a:rPr>
              <a:t>Заяц лист грызёт капустный</a:t>
            </a:r>
            <a:br>
              <a:rPr lang="ru-RU" smtClean="0">
                <a:solidFill>
                  <a:srgbClr val="7030A0"/>
                </a:solidFill>
                <a:effectLst/>
              </a:rPr>
            </a:br>
            <a:r>
              <a:rPr lang="ru-RU" smtClean="0">
                <a:solidFill>
                  <a:srgbClr val="7030A0"/>
                </a:solidFill>
                <a:effectLst/>
              </a:rPr>
              <a:t>Заяц сытый и не ….</a:t>
            </a:r>
          </a:p>
        </p:txBody>
      </p:sp>
      <p:pic>
        <p:nvPicPr>
          <p:cNvPr id="46082" name="Picture 2" descr="C:\Users\Ilya\Desktop\depositphotos_11092370-Bunny-and-cabb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3671887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9338" y="2924175"/>
            <a:ext cx="37449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rebuchet MS" pitchFamily="34" charset="0"/>
              </a:rPr>
              <a:t>Не груст</a:t>
            </a:r>
            <a:r>
              <a:rPr lang="ru-RU" sz="4800" b="1">
                <a:solidFill>
                  <a:srgbClr val="FF0000"/>
                </a:solidFill>
              </a:rPr>
              <a:t>ный</a:t>
            </a:r>
            <a:r>
              <a:rPr lang="ru-RU" sz="4800" b="1">
                <a:solidFill>
                  <a:srgbClr val="FF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0044113" y="20605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717032"/>
            <a:ext cx="6383538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7030A0"/>
                </a:solidFill>
                <a:effectLst/>
              </a:rPr>
              <a:t>- Привет!</a:t>
            </a:r>
            <a:br>
              <a:rPr lang="ru-RU" dirty="0">
                <a:solidFill>
                  <a:srgbClr val="7030A0"/>
                </a:solidFill>
                <a:effectLst/>
              </a:rPr>
            </a:br>
            <a:r>
              <a:rPr lang="ru-RU" dirty="0">
                <a:solidFill>
                  <a:srgbClr val="7030A0"/>
                </a:solidFill>
                <a:effectLst/>
              </a:rPr>
              <a:t>                                      - Здравствуй!</a:t>
            </a:r>
            <a:br>
              <a:rPr lang="ru-RU" dirty="0">
                <a:solidFill>
                  <a:srgbClr val="7030A0"/>
                </a:solidFill>
                <a:effectLst/>
              </a:rPr>
            </a:br>
            <a:r>
              <a:rPr lang="ru-RU" dirty="0">
                <a:solidFill>
                  <a:srgbClr val="7030A0"/>
                </a:solidFill>
                <a:effectLst/>
              </a:rPr>
              <a:t>                                      - Добрый день!</a:t>
            </a:r>
            <a:br>
              <a:rPr lang="ru-RU" dirty="0">
                <a:solidFill>
                  <a:srgbClr val="7030A0"/>
                </a:solidFill>
                <a:effectLst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7106" name="Picture 2" descr="C:\Users\Ilya\Desktop\0_123f2e_87e071cb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213" y="20638"/>
            <a:ext cx="41417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4941888" y="5853113"/>
            <a:ext cx="4175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Красная шапочка.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464495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Каким бывает голос?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130" name="Picture 2" descr="C:\Users\Ilya\Desktop\0_123f2e_87e071cb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370013"/>
            <a:ext cx="3889375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606425" y="0"/>
            <a:ext cx="4535488" cy="2303463"/>
          </a:xfrm>
          <a:prstGeom prst="flowChartMagneticTap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549525"/>
            <a:ext cx="5724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Голос бывает:  </a:t>
            </a:r>
          </a:p>
          <a:p>
            <a:r>
              <a:rPr lang="ru-RU" sz="3200">
                <a:latin typeface="Trebuchet MS" pitchFamily="34" charset="0"/>
              </a:rPr>
              <a:t>очень тихий, тихий, нормальный, громкий, очень громкий;</a:t>
            </a:r>
          </a:p>
          <a:p>
            <a:r>
              <a:rPr lang="ru-RU" sz="3200">
                <a:latin typeface="Trebuchet MS" pitchFamily="34" charset="0"/>
              </a:rPr>
              <a:t>высокий, средний, низкий;</a:t>
            </a:r>
          </a:p>
          <a:p>
            <a:r>
              <a:rPr lang="ru-RU" sz="3200">
                <a:latin typeface="Trebuchet MS" pitchFamily="34" charset="0"/>
              </a:rPr>
              <a:t>ласковый (добрый), радостный, злой.</a:t>
            </a: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42334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>
                <a:solidFill>
                  <a:srgbClr val="00B0F0"/>
                </a:solidFill>
                <a:effectLst/>
              </a:rPr>
              <a:t>Прочитайте стихотворения,  выделяя более громким голосом подчёркнутые </a:t>
            </a:r>
            <a:r>
              <a:rPr lang="ru-RU" sz="4000" i="1" dirty="0">
                <a:solidFill>
                  <a:srgbClr val="00B0F0"/>
                </a:solidFill>
                <a:effectLst/>
              </a:rPr>
              <a:t>(главные) </a:t>
            </a:r>
            <a:r>
              <a:rPr lang="ru-RU" sz="4000" dirty="0">
                <a:solidFill>
                  <a:srgbClr val="00B0F0"/>
                </a:solidFill>
                <a:effectLst/>
              </a:rPr>
              <a:t>слова.</a:t>
            </a:r>
            <a:r>
              <a:rPr lang="ru-RU" dirty="0">
                <a:solidFill>
                  <a:srgbClr val="00B0F0"/>
                </a:solidFill>
                <a:effectLst/>
              </a:rPr>
              <a:t/>
            </a:r>
            <a:br>
              <a:rPr lang="ru-RU" dirty="0">
                <a:solidFill>
                  <a:srgbClr val="00B0F0"/>
                </a:solidFill>
                <a:effectLst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9154" name="Текст 2"/>
          <p:cNvSpPr>
            <a:spLocks noGrp="1"/>
          </p:cNvSpPr>
          <p:nvPr>
            <p:ph type="body" idx="1"/>
          </p:nvPr>
        </p:nvSpPr>
        <p:spPr>
          <a:xfrm>
            <a:off x="0" y="1916113"/>
            <a:ext cx="9144000" cy="836612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 </a:t>
            </a:r>
            <a:r>
              <a:rPr lang="ru-RU" sz="3200" b="1" i="1" smtClean="0"/>
              <a:t>Снежинка.</a:t>
            </a:r>
          </a:p>
          <a:p>
            <a:pPr algn="ctr" eaLnBrk="1" hangingPunct="1"/>
            <a:r>
              <a:rPr lang="ru-RU" sz="3200" smtClean="0"/>
              <a:t> </a:t>
            </a:r>
            <a:r>
              <a:rPr lang="ru-RU" sz="3200" b="1" u="sng" smtClean="0"/>
              <a:t>Покружилась</a:t>
            </a:r>
            <a:r>
              <a:rPr lang="ru-RU" sz="3200" smtClean="0"/>
              <a:t> звёздочка</a:t>
            </a:r>
          </a:p>
          <a:p>
            <a:pPr algn="ctr" eaLnBrk="1" hangingPunct="1"/>
            <a:r>
              <a:rPr lang="ru-RU" sz="3200" smtClean="0"/>
              <a:t>В воздухе немножко.</a:t>
            </a:r>
          </a:p>
          <a:p>
            <a:pPr algn="ctr" eaLnBrk="1" hangingPunct="1"/>
            <a:r>
              <a:rPr lang="ru-RU" sz="3200" b="1" u="sng" smtClean="0"/>
              <a:t>Села</a:t>
            </a:r>
            <a:r>
              <a:rPr lang="ru-RU" sz="3200" smtClean="0"/>
              <a:t> и </a:t>
            </a:r>
            <a:r>
              <a:rPr lang="ru-RU" sz="3200" b="1" u="sng" smtClean="0"/>
              <a:t>растаяла</a:t>
            </a:r>
            <a:endParaRPr lang="ru-RU" sz="3200" smtClean="0"/>
          </a:p>
          <a:p>
            <a:pPr algn="ctr" eaLnBrk="1" hangingPunct="1"/>
            <a:r>
              <a:rPr lang="ru-RU" sz="3200" smtClean="0"/>
              <a:t>На моей ладошке.</a:t>
            </a:r>
          </a:p>
          <a:p>
            <a:pPr algn="ctr" eaLnBrk="1" hangingPunct="1"/>
            <a:r>
              <a:rPr lang="ru-RU" sz="3200" smtClean="0"/>
              <a:t> Идут </a:t>
            </a:r>
            <a:r>
              <a:rPr lang="ru-RU" sz="3200" b="1" u="sng" smtClean="0"/>
              <a:t>морозные</a:t>
            </a:r>
            <a:r>
              <a:rPr lang="ru-RU" sz="3200" smtClean="0"/>
              <a:t> деньки</a:t>
            </a:r>
          </a:p>
          <a:p>
            <a:pPr algn="ctr" eaLnBrk="1" hangingPunct="1"/>
            <a:r>
              <a:rPr lang="ru-RU" sz="3200" smtClean="0"/>
              <a:t>Нужны нам </a:t>
            </a:r>
            <a:r>
              <a:rPr lang="ru-RU" sz="3200" b="1" u="sng" smtClean="0"/>
              <a:t>лыжи</a:t>
            </a:r>
            <a:r>
              <a:rPr lang="ru-RU" sz="3200" smtClean="0"/>
              <a:t> и </a:t>
            </a:r>
            <a:r>
              <a:rPr lang="ru-RU" sz="3200" b="1" u="sng" smtClean="0"/>
              <a:t>коньки</a:t>
            </a:r>
            <a:r>
              <a:rPr lang="ru-RU" sz="3200" smtClean="0"/>
              <a:t>.</a:t>
            </a:r>
          </a:p>
        </p:txBody>
      </p:sp>
      <p:pic>
        <p:nvPicPr>
          <p:cNvPr id="49155" name="Picture 2" descr="C:\Users\Ilya\Desktop\5f426315bd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25" y="1844675"/>
            <a:ext cx="183991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C:\Users\Ilya\Desktop\5f426315bd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14846">
            <a:off x="6992144" y="3771106"/>
            <a:ext cx="10112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 descr="C:\Users\Ilya\Desktop\5f426315bd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5288" y="5046663"/>
            <a:ext cx="4048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 descr="C:\Users\Ilya\Desktop\5f426315bd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450" y="3414713"/>
            <a:ext cx="1625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Ilya\Desktop\e6uqboD6hvK-_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6623" y="188640"/>
            <a:ext cx="489749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Теремок.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9" y="0"/>
            <a:ext cx="9036496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FF0000"/>
                </a:solidFill>
                <a:effectLst/>
              </a:rPr>
              <a:t>Автор. </a:t>
            </a:r>
            <a:r>
              <a:rPr lang="ru-RU" dirty="0">
                <a:effectLst/>
              </a:rPr>
              <a:t>Стоит в поле теремок, он не низок , ни высок. </a:t>
            </a:r>
            <a:endParaRPr lang="ru-RU" dirty="0"/>
          </a:p>
        </p:txBody>
      </p:sp>
      <p:pic>
        <p:nvPicPr>
          <p:cNvPr id="51202" name="Picture 2" descr="C:\Users\Ilya\Desktop\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7489825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Бежит мышка. Увидела теремок и говорит: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       - Пи </a:t>
            </a:r>
            <a:r>
              <a:rPr lang="ru-RU" dirty="0" err="1">
                <a:effectLst/>
              </a:rPr>
              <a:t>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</a:t>
            </a:r>
            <a:r>
              <a:rPr lang="ru-RU" dirty="0">
                <a:effectLst/>
              </a:rPr>
              <a:t>. Кто? Кто в теремочке живёт?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2226" name="Picture 2" descr="http://img0.liveinternet.ru/images/attach/c/10/127/456/127456808_DOM_tere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852738"/>
            <a:ext cx="58991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188913"/>
            <a:ext cx="6400800" cy="3475037"/>
          </a:xfr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19, </a:t>
            </a:r>
            <a:r>
              <a:rPr lang="ru-RU" sz="7200" dirty="0" smtClean="0">
                <a:solidFill>
                  <a:srgbClr val="FF0000"/>
                </a:solidFill>
              </a:rPr>
              <a:t>33, </a:t>
            </a:r>
            <a:r>
              <a:rPr lang="ru-RU" sz="7200" dirty="0" smtClean="0">
                <a:solidFill>
                  <a:srgbClr val="00B050"/>
                </a:solidFill>
              </a:rPr>
              <a:t>31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C:\Users\Ilya\Desktop\5947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7" y="0"/>
            <a:ext cx="9324527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Никто не ответил. Забежала мышка в теремок и стала там жить.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53250" name="Picture 2" descr="http://img.labirint.ru/images/comments_pic/1024/02labj7ga12770380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05038"/>
            <a:ext cx="65468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Бежит лиса. Увидела теремок и говорит: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      -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. Кто? Кто в теремочке живёт</a:t>
            </a:r>
            <a:r>
              <a:rPr lang="ru-RU" dirty="0" smtClean="0">
                <a:effectLst/>
              </a:rPr>
              <a:t>?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4274" name="Picture 2" descr="http://www.metod-kopilka.ru/images/doc/31/25139/hello_html_m1cb89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781300"/>
            <a:ext cx="4960938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Мышка отвечает: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      - Пи </a:t>
            </a:r>
            <a:r>
              <a:rPr lang="ru-RU" dirty="0" err="1">
                <a:effectLst/>
              </a:rPr>
              <a:t>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</a:t>
            </a:r>
            <a:r>
              <a:rPr lang="ru-RU" dirty="0">
                <a:effectLst/>
              </a:rPr>
              <a:t>. Я, мышка норушка. Иди ко мне жить.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Стали они жить вместе.</a:t>
            </a:r>
            <a:endParaRPr lang="ru-RU" dirty="0"/>
          </a:p>
        </p:txBody>
      </p:sp>
      <p:pic>
        <p:nvPicPr>
          <p:cNvPr id="55298" name="Picture 2" descr="http://jirafenok.ru/wp-content/uploads/2013/05/MYISHKA-V-DOM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75" y="2860675"/>
            <a:ext cx="403225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30"/>
            <a:ext cx="91440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Идёт медведь. Увидел теремок и говорит: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      - ПА  </a:t>
            </a:r>
            <a:r>
              <a:rPr lang="ru-RU" dirty="0" err="1">
                <a:effectLst/>
              </a:rPr>
              <a:t>ПА</a:t>
            </a:r>
            <a:r>
              <a:rPr lang="ru-RU" dirty="0">
                <a:effectLst/>
              </a:rPr>
              <a:t>  </a:t>
            </a:r>
            <a:r>
              <a:rPr lang="ru-RU" dirty="0" err="1">
                <a:effectLst/>
              </a:rPr>
              <a:t>ПА</a:t>
            </a:r>
            <a:r>
              <a:rPr lang="ru-RU" dirty="0">
                <a:effectLst/>
              </a:rPr>
              <a:t>.  Кто? Кто в теремочке живёт</a:t>
            </a:r>
            <a:r>
              <a:rPr lang="ru-RU" dirty="0" smtClean="0">
                <a:effectLst/>
              </a:rPr>
              <a:t>?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56322" name="Picture 2" descr="C:\Users\Ilya\Desktop\2012-11-02_1255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997200"/>
            <a:ext cx="71469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48"/>
            <a:ext cx="9143999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/>
              </a:rPr>
              <a:t>Мышка </a:t>
            </a:r>
            <a:r>
              <a:rPr lang="ru-RU" dirty="0">
                <a:effectLst/>
              </a:rPr>
              <a:t>отвечает:  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      - Пи </a:t>
            </a:r>
            <a:r>
              <a:rPr lang="ru-RU" dirty="0" err="1">
                <a:effectLst/>
              </a:rPr>
              <a:t>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</a:t>
            </a:r>
            <a:r>
              <a:rPr lang="ru-RU" dirty="0">
                <a:effectLst/>
              </a:rPr>
              <a:t>. Я, мышка норушка.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Лиса говорит: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      -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. А я лиса. </a:t>
            </a:r>
            <a:endParaRPr lang="ru-RU" dirty="0"/>
          </a:p>
        </p:txBody>
      </p:sp>
      <p:pic>
        <p:nvPicPr>
          <p:cNvPr id="57346" name="Picture 2" descr="http://voeto.ru/nuda/konspekt-zanyatiya-1-po-razvitiyu-rechi-detej-starshej-gruppi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87750"/>
            <a:ext cx="32416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9649072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Какие эмоции выражают человечки?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8370" name="Picture 2" descr="C:\Users\Ilya\Desktop\7534647-faces-with-happy-anger-sad-and-fright-emotions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043113"/>
            <a:ext cx="57610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>
                <a:solidFill>
                  <a:srgbClr val="00B050"/>
                </a:solidFill>
                <a:effectLst/>
              </a:rPr>
              <a:t>Чтобы речь была выразительной, надо говорить с интонацией и  показывать на лице свои эмоции.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59394" name="Picture 2" descr="C:\Users\Ilya\Desktop\kids-faces-set-cartoon-different-emotions-45868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14788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C:\Users\Ilya\Desktop\7534647-faces-with-happy-anger-sad-and-fright-emotions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014788"/>
            <a:ext cx="27352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157700" y="916288"/>
            <a:ext cx="5328591" cy="100811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Мне так грустно. Я скучаю по маме.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0418" name="Picture 2" descr="C:\Users\Ilya\Desktop\sad-boy-royalty-free-stock-photos-image-32673538-383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43561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3490913" y="0"/>
            <a:ext cx="5688012" cy="4752975"/>
          </a:xfrm>
          <a:prstGeom prst="cloudCallou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Users\Ilya\Desktop\20496947-A-very-happy-girl-jumping-on-air-waving-its-hands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908050"/>
            <a:ext cx="4764088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3851275" y="0"/>
            <a:ext cx="5041900" cy="3789363"/>
          </a:xfrm>
          <a:prstGeom prst="wedgeEllipseCallou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186" y="764703"/>
            <a:ext cx="5616027" cy="158417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>
                <a:solidFill>
                  <a:srgbClr val="FFFF00"/>
                </a:solidFill>
                <a:effectLst/>
              </a:rPr>
              <a:t>Скоро праздник? Будет ёлка?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Ilya\Desktop\f_4c9483f1bc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40036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987675" y="0"/>
            <a:ext cx="6048375" cy="32845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2368" y="625252"/>
            <a:ext cx="5724128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effectLst/>
              </a:rPr>
              <a:t>Ах! </a:t>
            </a:r>
            <a:r>
              <a:rPr lang="ru-RU" sz="3600" dirty="0">
                <a:solidFill>
                  <a:srgbClr val="FFFF00"/>
                </a:solidFill>
                <a:effectLst/>
              </a:rPr>
              <a:t>Какие вы молодцы! Старайтесь всегда говорить правильно и красиво!</a:t>
            </a:r>
            <a:br>
              <a:rPr lang="ru-RU" sz="3600" dirty="0">
                <a:solidFill>
                  <a:srgbClr val="FFFF00"/>
                </a:solidFill>
                <a:effectLst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2468" name="Picture 3" descr="C:\Users\Ilya\Desktop\22245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3633788"/>
            <a:ext cx="489585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2"/>
          <p:cNvSpPr>
            <a:spLocks noGrp="1"/>
          </p:cNvSpPr>
          <p:nvPr>
            <p:ph type="body" sz="half" idx="2"/>
          </p:nvPr>
        </p:nvSpPr>
        <p:spPr>
          <a:xfrm>
            <a:off x="107950" y="115888"/>
            <a:ext cx="9036050" cy="2163762"/>
          </a:xfrm>
        </p:spPr>
        <p:txBody>
          <a:bodyPr/>
          <a:lstStyle/>
          <a:p>
            <a:pPr marL="182563" indent="-182563" eaLnBrk="1" hangingPunct="1"/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8" y="6453336"/>
            <a:ext cx="9145016" cy="21602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>
                <a:effectLst/>
              </a:rPr>
              <a:t>Прочитайте слова: </a:t>
            </a:r>
            <a:r>
              <a:rPr lang="ru-RU" sz="4800" dirty="0">
                <a:solidFill>
                  <a:srgbClr val="FF0000"/>
                </a:solidFill>
                <a:effectLst/>
              </a:rPr>
              <a:t>произносим (говорим), </a:t>
            </a:r>
            <a:r>
              <a:rPr lang="ru-RU" sz="4800" dirty="0" smtClean="0">
                <a:solidFill>
                  <a:srgbClr val="FF0000"/>
                </a:solidFill>
                <a:effectLst/>
              </a:rPr>
              <a:t>слышим</a:t>
            </a:r>
            <a:r>
              <a:rPr lang="ru-RU" sz="4800" dirty="0">
                <a:solidFill>
                  <a:srgbClr val="FF0000"/>
                </a:solidFill>
                <a:effectLst/>
              </a:rPr>
              <a:t>,  пишем, видим, называем.</a:t>
            </a:r>
            <a:r>
              <a:rPr lang="ru-RU" sz="4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Буквы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  <a:t>мы …, …, ….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4800" dirty="0">
                <a:solidFill>
                  <a:srgbClr val="00B050"/>
                </a:solidFill>
                <a:effectLst/>
              </a:rPr>
              <a:t>Звуки мы … и … .</a:t>
            </a:r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endParaRPr lang="ru-RU" dirty="0"/>
          </a:p>
        </p:txBody>
      </p:sp>
      <p:pic>
        <p:nvPicPr>
          <p:cNvPr id="17411" name="Picture 2" descr="C:\Users\Ilya\Desktop\2017369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3644900"/>
            <a:ext cx="24415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980728"/>
            <a:ext cx="8352928" cy="2423346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>
                <a:effectLst/>
              </a:rPr>
              <a:t>Какие две буквы не обозначают звуков?</a:t>
            </a:r>
            <a:br>
              <a:rPr lang="ru-RU" sz="5400" dirty="0">
                <a:effectLst/>
              </a:rPr>
            </a:b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404938" y="2708275"/>
            <a:ext cx="8964613" cy="2230438"/>
          </a:xfrm>
        </p:spPr>
        <p:txBody>
          <a:bodyPr/>
          <a:lstStyle/>
          <a:p>
            <a:pPr eaLnBrk="1" hangingPunct="1"/>
            <a:r>
              <a:rPr lang="ru-RU" sz="16600" smtClean="0">
                <a:solidFill>
                  <a:srgbClr val="FF0000"/>
                </a:solidFill>
              </a:rPr>
              <a:t>Ь и Ъ</a:t>
            </a:r>
            <a:br>
              <a:rPr lang="ru-RU" sz="16600" smtClean="0">
                <a:solidFill>
                  <a:srgbClr val="FF0000"/>
                </a:solidFill>
              </a:rPr>
            </a:br>
            <a:endParaRPr lang="ru-RU" sz="16600" smtClean="0"/>
          </a:p>
        </p:txBody>
      </p:sp>
      <p:pic>
        <p:nvPicPr>
          <p:cNvPr id="18435" name="Picture 2" descr="C:\Users\Ilya\Desktop\У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37978">
            <a:off x="7923213" y="48545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Ilya\Desktop\silver-effect-letters-alphabet-letter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23876">
            <a:off x="7556500" y="2597150"/>
            <a:ext cx="149701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Ilya\Desktop\104368382_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23780">
            <a:off x="7764463" y="161925"/>
            <a:ext cx="12112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C:\Users\Ilya\Desktop\Ж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93212">
            <a:off x="7075488" y="1547813"/>
            <a:ext cx="10398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9540552" cy="2423346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>
                <a:effectLst/>
              </a:rPr>
              <a:t>Как называются эти звуки? </a:t>
            </a:r>
            <a:r>
              <a:rPr lang="ru-RU" sz="5400" dirty="0" smtClean="0">
                <a:effectLst/>
              </a:rPr>
              <a:t/>
            </a:r>
            <a:br>
              <a:rPr lang="ru-RU" sz="5400" dirty="0" smtClean="0">
                <a:effectLst/>
              </a:rPr>
            </a:br>
            <a:r>
              <a:rPr lang="ru-RU" sz="5400" dirty="0" smtClean="0">
                <a:solidFill>
                  <a:srgbClr val="FF0000"/>
                </a:solidFill>
                <a:effectLst/>
              </a:rPr>
              <a:t>/</a:t>
            </a:r>
            <a:r>
              <a:rPr lang="ru-RU" sz="5400" dirty="0">
                <a:solidFill>
                  <a:srgbClr val="FF0000"/>
                </a:solidFill>
                <a:effectLst/>
              </a:rPr>
              <a:t>А/</a:t>
            </a:r>
            <a:r>
              <a:rPr lang="ru-RU" sz="5400" dirty="0">
                <a:effectLst/>
              </a:rPr>
              <a:t>, </a:t>
            </a:r>
            <a:r>
              <a:rPr lang="ru-RU" sz="5400" dirty="0">
                <a:solidFill>
                  <a:srgbClr val="00B0F0"/>
                </a:solidFill>
                <a:effectLst/>
              </a:rPr>
              <a:t>/О/</a:t>
            </a:r>
            <a:r>
              <a:rPr lang="ru-RU" sz="5400" dirty="0">
                <a:effectLst/>
              </a:rPr>
              <a:t>, </a:t>
            </a:r>
            <a:r>
              <a:rPr lang="ru-RU" sz="5400" dirty="0">
                <a:solidFill>
                  <a:srgbClr val="00B050"/>
                </a:solidFill>
                <a:effectLst/>
              </a:rPr>
              <a:t>/И/</a:t>
            </a:r>
            <a:r>
              <a:rPr lang="ru-RU" sz="5400" dirty="0">
                <a:effectLst/>
              </a:rPr>
              <a:t>, </a:t>
            </a:r>
            <a:r>
              <a:rPr lang="ru-RU" sz="5400" dirty="0">
                <a:solidFill>
                  <a:srgbClr val="C00000"/>
                </a:solidFill>
                <a:effectLst/>
              </a:rPr>
              <a:t>/Ы/</a:t>
            </a:r>
            <a:r>
              <a:rPr lang="ru-RU" sz="5400" dirty="0">
                <a:effectLst/>
              </a:rPr>
              <a:t>,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/>
              </a:rPr>
              <a:t>/У/</a:t>
            </a:r>
            <a:r>
              <a:rPr lang="ru-RU" sz="5400" dirty="0">
                <a:effectLst/>
              </a:rPr>
              <a:t>, </a:t>
            </a:r>
            <a:r>
              <a:rPr lang="ru-RU" sz="5400" dirty="0">
                <a:solidFill>
                  <a:srgbClr val="FFC000"/>
                </a:solidFill>
                <a:effectLst/>
              </a:rPr>
              <a:t>/Э/</a:t>
            </a:r>
            <a:r>
              <a:rPr lang="ru-RU" sz="5400" dirty="0">
                <a:effectLst/>
              </a:rPr>
              <a:t>.</a:t>
            </a:r>
            <a:br>
              <a:rPr lang="ru-RU" sz="5400" dirty="0">
                <a:effectLst/>
              </a:rPr>
            </a:b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52413" y="2636838"/>
            <a:ext cx="8928101" cy="835025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FF0000"/>
                </a:solidFill>
              </a:rPr>
              <a:t>Гласные звуки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Ilya\Desktop\600x559_0_099a901078ea2486a579d6694686df72@800x745_0x59f91261_196024740613941868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28575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Ilya\Desktop\Ai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3088" y="2913063"/>
            <a:ext cx="2640012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Ilya\Desktop\posted-february-1-2013-by-stacy-desrosiers-211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0" y="188913"/>
            <a:ext cx="331470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Ilya\Desktop\57bb3ac14e2bf.jp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8" y="3573463"/>
            <a:ext cx="39497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Ilya\Desktop\post-2-11910571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192837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357</TotalTime>
  <Words>153</Words>
  <Application>Microsoft Office PowerPoint</Application>
  <PresentationFormat>On-screen Show (4:3)</PresentationFormat>
  <Paragraphs>51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Trebuchet MS</vt:lpstr>
      <vt:lpstr>Georgia</vt:lpstr>
      <vt:lpstr>Calibri</vt:lpstr>
      <vt:lpstr>Arial Black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Заяц лист грызёт капустный Заяц сытый и не ….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1</cp:lastModifiedBy>
  <cp:revision>27</cp:revision>
  <dcterms:created xsi:type="dcterms:W3CDTF">2016-11-24T05:03:42Z</dcterms:created>
  <dcterms:modified xsi:type="dcterms:W3CDTF">2016-12-14T07:28:37Z</dcterms:modified>
</cp:coreProperties>
</file>